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56" r:id="rId2"/>
    <p:sldId id="276" r:id="rId3"/>
    <p:sldId id="327" r:id="rId4"/>
    <p:sldId id="266" r:id="rId5"/>
    <p:sldId id="297" r:id="rId6"/>
    <p:sldId id="259" r:id="rId7"/>
    <p:sldId id="275" r:id="rId8"/>
    <p:sldId id="267" r:id="rId9"/>
    <p:sldId id="268" r:id="rId10"/>
    <p:sldId id="317" r:id="rId11"/>
    <p:sldId id="321" r:id="rId12"/>
    <p:sldId id="277" r:id="rId13"/>
    <p:sldId id="313" r:id="rId14"/>
    <p:sldId id="270" r:id="rId15"/>
    <p:sldId id="271" r:id="rId16"/>
    <p:sldId id="278" r:id="rId17"/>
    <p:sldId id="273" r:id="rId18"/>
    <p:sldId id="274" r:id="rId19"/>
    <p:sldId id="318" r:id="rId20"/>
    <p:sldId id="319" r:id="rId21"/>
    <p:sldId id="320" r:id="rId22"/>
    <p:sldId id="287" r:id="rId23"/>
    <p:sldId id="283" r:id="rId24"/>
    <p:sldId id="288" r:id="rId25"/>
    <p:sldId id="289" r:id="rId26"/>
    <p:sldId id="291" r:id="rId27"/>
    <p:sldId id="299" r:id="rId28"/>
    <p:sldId id="304" r:id="rId29"/>
    <p:sldId id="301" r:id="rId30"/>
    <p:sldId id="302" r:id="rId31"/>
    <p:sldId id="303" r:id="rId32"/>
    <p:sldId id="324" r:id="rId33"/>
    <p:sldId id="293" r:id="rId34"/>
    <p:sldId id="314" r:id="rId35"/>
    <p:sldId id="294" r:id="rId36"/>
    <p:sldId id="305" r:id="rId37"/>
    <p:sldId id="307" r:id="rId38"/>
    <p:sldId id="308" r:id="rId39"/>
    <p:sldId id="285" r:id="rId40"/>
    <p:sldId id="309" r:id="rId41"/>
    <p:sldId id="316" r:id="rId42"/>
    <p:sldId id="310" r:id="rId43"/>
    <p:sldId id="326" r:id="rId44"/>
    <p:sldId id="312" r:id="rId45"/>
    <p:sldId id="323" r:id="rId46"/>
    <p:sldId id="325" r:id="rId47"/>
    <p:sldId id="315" r:id="rId48"/>
    <p:sldId id="262" r:id="rId49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4EC5F05-FE06-4533-BC88-2B4663228DC2}">
          <p14:sldIdLst>
            <p14:sldId id="256"/>
          </p14:sldIdLst>
        </p14:section>
        <p14:section name="제목 없는 구역" id="{B8E56920-8665-4BF0-A16B-7D1055293F4C}">
          <p14:sldIdLst>
            <p14:sldId id="276"/>
            <p14:sldId id="327"/>
            <p14:sldId id="266"/>
            <p14:sldId id="297"/>
            <p14:sldId id="259"/>
            <p14:sldId id="275"/>
            <p14:sldId id="267"/>
            <p14:sldId id="268"/>
            <p14:sldId id="317"/>
            <p14:sldId id="321"/>
            <p14:sldId id="277"/>
            <p14:sldId id="313"/>
            <p14:sldId id="270"/>
            <p14:sldId id="271"/>
            <p14:sldId id="278"/>
            <p14:sldId id="273"/>
            <p14:sldId id="274"/>
            <p14:sldId id="318"/>
            <p14:sldId id="319"/>
            <p14:sldId id="320"/>
            <p14:sldId id="287"/>
            <p14:sldId id="283"/>
            <p14:sldId id="288"/>
            <p14:sldId id="289"/>
            <p14:sldId id="291"/>
            <p14:sldId id="299"/>
            <p14:sldId id="304"/>
            <p14:sldId id="301"/>
            <p14:sldId id="302"/>
            <p14:sldId id="303"/>
            <p14:sldId id="324"/>
            <p14:sldId id="293"/>
            <p14:sldId id="314"/>
            <p14:sldId id="294"/>
            <p14:sldId id="305"/>
            <p14:sldId id="307"/>
            <p14:sldId id="308"/>
            <p14:sldId id="285"/>
            <p14:sldId id="309"/>
            <p14:sldId id="316"/>
            <p14:sldId id="310"/>
            <p14:sldId id="326"/>
            <p14:sldId id="312"/>
            <p14:sldId id="323"/>
            <p14:sldId id="325"/>
            <p14:sldId id="315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642" autoAdjust="0"/>
  </p:normalViewPr>
  <p:slideViewPr>
    <p:cSldViewPr snapToGrid="0">
      <p:cViewPr varScale="1">
        <p:scale>
          <a:sx n="73" d="100"/>
          <a:sy n="73" d="100"/>
        </p:scale>
        <p:origin x="1027" y="67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1FD60D1F-3916-4487-95BD-B2C43095F634}" type="datetimeFigureOut">
              <a:rPr lang="ko-KR" altLang="en-US" smtClean="0"/>
              <a:pPr/>
              <a:t>2019-08-27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015AF941-8AAD-4C1E-8828-C357AFC4168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853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12롯데마트드림Bold" panose="02020603020101020101" pitchFamily="18" charset="-127"/>
        <a:ea typeface="12롯데마트드림Bold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12롯데마트드림Bold" panose="02020603020101020101" pitchFamily="18" charset="-127"/>
        <a:ea typeface="12롯데마트드림Bold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12롯데마트드림Bold" panose="02020603020101020101" pitchFamily="18" charset="-127"/>
        <a:ea typeface="12롯데마트드림Bold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12롯데마트드림Bold" panose="02020603020101020101" pitchFamily="18" charset="-127"/>
        <a:ea typeface="12롯데마트드림Bold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12롯데마트드림Bold" panose="02020603020101020101" pitchFamily="18" charset="-127"/>
        <a:ea typeface="12롯데마트드림Bold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023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722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915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090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4642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376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3135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088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089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967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90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577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734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31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626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7019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43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570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362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227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355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985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6899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221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4539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1420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05520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5759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576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7698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\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8712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0590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6118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25457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065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51390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824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\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50640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\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48486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660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8552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706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77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543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AF941-8AAD-4C1E-8828-C357AFC41687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1039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869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D20EE-250A-475C-B2FC-1F915040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E0CC9B-37A9-4A55-A615-9F7373EB7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2pPr>
            <a:lvl3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3pPr>
            <a:lvl4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4pPr>
            <a:lvl5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9D79FD-F7DD-4625-98EB-E75CFE74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96F8483C-29A8-4525-9DDD-19098B90EBDE}" type="datetimeFigureOut">
              <a:rPr lang="ko-KR" altLang="en-US" smtClean="0"/>
              <a:pPr/>
              <a:t>2019-08-27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32DEBF-4B4E-4F5C-B048-C898E6EDA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FD0774-C67E-44A0-876D-25EBCBE2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14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6B8357-203C-4756-BEEE-6FD7A348B6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39C690-CB55-45CD-AEFF-4BCA02CF6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2pPr>
            <a:lvl3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3pPr>
            <a:lvl4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4pPr>
            <a:lvl5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CF278-DA8D-4E62-AF10-BE70BA1C1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96F8483C-29A8-4525-9DDD-19098B90EBDE}" type="datetimeFigureOut">
              <a:rPr lang="ko-KR" altLang="en-US" smtClean="0"/>
              <a:pPr/>
              <a:t>2019-08-27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B1CB70-CBA7-4B8B-B683-F95065F9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25D6B1-91CE-4DA6-8635-50F700D9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0666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589F1C-2DE5-48C6-8267-CC556DEFE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/>
          <a:lstStyle>
            <a:lvl1pPr>
              <a:defRPr sz="24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2pPr>
            <a:lvl3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3pPr>
            <a:lvl4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4pPr>
            <a:lvl5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882ADE-3947-4F40-B3ED-171C0E7BF55F}"/>
              </a:ext>
            </a:extLst>
          </p:cNvPr>
          <p:cNvSpPr/>
          <p:nvPr userDrawn="1"/>
        </p:nvSpPr>
        <p:spPr>
          <a:xfrm>
            <a:off x="-260245" y="1375406"/>
            <a:ext cx="12622230" cy="5233869"/>
          </a:xfrm>
          <a:prstGeom prst="rect">
            <a:avLst/>
          </a:prstGeom>
          <a:noFill/>
          <a:ln w="28575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5F2CCE13-A91A-4025-B7B6-8ADF60BBFCA9}"/>
              </a:ext>
            </a:extLst>
          </p:cNvPr>
          <p:cNvSpPr/>
          <p:nvPr userDrawn="1"/>
        </p:nvSpPr>
        <p:spPr>
          <a:xfrm>
            <a:off x="2204720" y="0"/>
            <a:ext cx="9987280" cy="1128610"/>
          </a:xfrm>
          <a:custGeom>
            <a:avLst/>
            <a:gdLst>
              <a:gd name="connsiteX0" fmla="*/ 5751 w 8165776"/>
              <a:gd name="connsiteY0" fmla="*/ 0 h 951570"/>
              <a:gd name="connsiteX1" fmla="*/ 8165776 w 8165776"/>
              <a:gd name="connsiteY1" fmla="*/ 0 h 951570"/>
              <a:gd name="connsiteX2" fmla="*/ 8165776 w 8165776"/>
              <a:gd name="connsiteY2" fmla="*/ 951570 h 951570"/>
              <a:gd name="connsiteX3" fmla="*/ 437624 w 8165776"/>
              <a:gd name="connsiteY3" fmla="*/ 951570 h 951570"/>
              <a:gd name="connsiteX4" fmla="*/ 0 w 8165776"/>
              <a:gd name="connsiteY4" fmla="*/ 513946 h 951570"/>
              <a:gd name="connsiteX5" fmla="*/ 0 w 8165776"/>
              <a:gd name="connsiteY5" fmla="*/ 57046 h 95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65776" h="951570">
                <a:moveTo>
                  <a:pt x="5751" y="0"/>
                </a:moveTo>
                <a:lnTo>
                  <a:pt x="8165776" y="0"/>
                </a:lnTo>
                <a:lnTo>
                  <a:pt x="8165776" y="951570"/>
                </a:lnTo>
                <a:lnTo>
                  <a:pt x="437624" y="951570"/>
                </a:lnTo>
                <a:cubicBezTo>
                  <a:pt x="195931" y="951570"/>
                  <a:pt x="0" y="755639"/>
                  <a:pt x="0" y="513946"/>
                </a:cubicBezTo>
                <a:lnTo>
                  <a:pt x="0" y="570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2" name="부제목 2">
            <a:extLst>
              <a:ext uri="{FF2B5EF4-FFF2-40B4-BE49-F238E27FC236}">
                <a16:creationId xmlns:a16="http://schemas.microsoft.com/office/drawing/2014/main" id="{D50450E6-F391-46E8-877D-478B4068F252}"/>
              </a:ext>
            </a:extLst>
          </p:cNvPr>
          <p:cNvSpPr txBox="1">
            <a:spLocks/>
          </p:cNvSpPr>
          <p:nvPr/>
        </p:nvSpPr>
        <p:spPr>
          <a:xfrm>
            <a:off x="10076845" y="78183"/>
            <a:ext cx="2025622" cy="373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spcBef>
                <a:spcPts val="0"/>
              </a:spcBef>
              <a:buNone/>
            </a:pP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11 &amp; 12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기정규세션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 algn="dist">
              <a:spcBef>
                <a:spcPts val="0"/>
              </a:spcBef>
              <a:buNone/>
            </a:pP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Training Neural Networks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79B845F-573A-4944-9D1A-1F46230FB356}"/>
              </a:ext>
            </a:extLst>
          </p:cNvPr>
          <p:cNvCxnSpPr>
            <a:cxnSpLocks/>
          </p:cNvCxnSpPr>
          <p:nvPr/>
        </p:nvCxnSpPr>
        <p:spPr>
          <a:xfrm>
            <a:off x="10099100" y="-13335"/>
            <a:ext cx="0" cy="5931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032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87990-0AC1-44FD-8C35-657CAB661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F916E-9849-4B3D-94CE-0F46704B3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81B15-B531-4414-BAC7-7755F909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96F8483C-29A8-4525-9DDD-19098B90EBDE}" type="datetimeFigureOut">
              <a:rPr lang="ko-KR" altLang="en-US" smtClean="0"/>
              <a:pPr/>
              <a:t>2019-08-27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6B15D-BD90-4095-8784-D479D55B0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F7BAB4-11C0-4EBF-A415-6FCBB191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90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1794B-27B3-4AE5-B34F-BD5D96AA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EFDBD-1B84-459D-AC07-672F116867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2pPr>
            <a:lvl3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3pPr>
            <a:lvl4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4pPr>
            <a:lvl5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ADD2C6-007B-458B-AEE9-BC2F54DF0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2pPr>
            <a:lvl3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3pPr>
            <a:lvl4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4pPr>
            <a:lvl5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BD0A87-08A1-4D8E-9068-9035F042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96F8483C-29A8-4525-9DDD-19098B90EBDE}" type="datetimeFigureOut">
              <a:rPr lang="ko-KR" altLang="en-US" smtClean="0"/>
              <a:pPr/>
              <a:t>2019-08-27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E59C0-7A11-4437-B374-B603C938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F721DD-615B-4D96-BC20-2D828247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14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6AC7E-A4F8-4711-9F5D-046C875DF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34FC16-719F-4F7C-9438-A169FCF1B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2B8220-2E64-46F9-BDC9-8F4AD2760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2pPr>
            <a:lvl3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3pPr>
            <a:lvl4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4pPr>
            <a:lvl5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2F62E0-BB3F-4B39-8B02-D2B897ACB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B24475-DB40-44B9-9494-7777F45B4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2pPr>
            <a:lvl3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3pPr>
            <a:lvl4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4pPr>
            <a:lvl5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595D72-A194-4D06-939C-D3672FB64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96F8483C-29A8-4525-9DDD-19098B90EBDE}" type="datetimeFigureOut">
              <a:rPr lang="ko-KR" altLang="en-US" smtClean="0"/>
              <a:pPr/>
              <a:t>2019-08-27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B6A896-C68B-41DB-B959-8BC55BCBA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A36511-8048-4DB7-A027-C9F9210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26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D33A5-F419-4AAE-BBDC-57F3B67C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FEEEA0-4B8E-4A78-A38B-D7152C0D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96F8483C-29A8-4525-9DDD-19098B90EBDE}" type="datetimeFigureOut">
              <a:rPr lang="ko-KR" altLang="en-US" smtClean="0"/>
              <a:pPr/>
              <a:t>2019-08-27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F912C5-9EB2-421E-A0DB-7D78ED51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CF3C08-B896-4F07-9A89-BD8F47B7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41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3970F2-3D45-429C-903D-DB5D7E5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96F8483C-29A8-4525-9DDD-19098B90EBDE}" type="datetimeFigureOut">
              <a:rPr lang="ko-KR" altLang="en-US" smtClean="0"/>
              <a:pPr/>
              <a:t>2019-08-27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BF8E46-F42C-4DD7-BAFD-9665CC68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D9F75-5804-4C8A-9D12-1920AED3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24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295DF-E4D3-4858-9B7C-4CA6CCB99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D87952-7881-445F-8B97-82A9B49D3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>
              <a:defRPr sz="28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2pPr>
            <a:lvl3pPr>
              <a:defRPr sz="24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3pPr>
            <a:lvl4pPr>
              <a:defRPr sz="20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4pPr>
            <a:lvl5pPr>
              <a:defRPr sz="20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F301F5-1737-49A1-BBC7-45ACACA10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025178-88FF-4302-916C-503126FD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96F8483C-29A8-4525-9DDD-19098B90EBDE}" type="datetimeFigureOut">
              <a:rPr lang="ko-KR" altLang="en-US" smtClean="0"/>
              <a:pPr/>
              <a:t>2019-08-27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D8A578-3D56-4D98-A37A-84D68E5F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55F323-BBBC-4CDD-8E9F-D334BFB1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813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43462-B9D8-4B05-AAFB-3FBDEE8D5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F31871-C015-42E5-B579-DC6AE2C09B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415F9F-2A9F-4430-BD38-EB44C89A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17204-F6C2-4839-800C-6B48F4C9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96F8483C-29A8-4525-9DDD-19098B90EBDE}" type="datetimeFigureOut">
              <a:rPr lang="ko-KR" altLang="en-US" smtClean="0"/>
              <a:pPr/>
              <a:t>2019-08-27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6160D8-82CE-4202-AD60-04779806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C4BCC7-67B8-4A79-9A68-7E23831A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868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A44A76-8A39-4634-88B8-87B2DD9E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D3268A-0AE4-44DD-AD54-3CA26982A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15A97-CC34-4E90-958D-52DB25969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96F8483C-29A8-4525-9DDD-19098B90EBDE}" type="datetimeFigureOut">
              <a:rPr lang="ko-KR" altLang="en-US" smtClean="0"/>
              <a:pPr/>
              <a:t>2019-08-27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6D1451-32A1-4A79-919E-BB284D310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119B9-5719-4B96-AA53-B04748B2B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073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12롯데마트드림Bold" panose="02020603020101020101" pitchFamily="18" charset="-127"/>
          <a:ea typeface="12롯데마트드림Bold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12롯데마트드림Bold" panose="02020603020101020101" pitchFamily="18" charset="-127"/>
          <a:ea typeface="12롯데마트드림Bold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12롯데마트드림Bold" panose="02020603020101020101" pitchFamily="18" charset="-127"/>
          <a:ea typeface="12롯데마트드림Bold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12롯데마트드림Bold" panose="02020603020101020101" pitchFamily="18" charset="-127"/>
          <a:ea typeface="12롯데마트드림Bold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12롯데마트드림Bold" panose="02020603020101020101" pitchFamily="18" charset="-127"/>
          <a:ea typeface="12롯데마트드림Bold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12롯데마트드림Bold" panose="02020603020101020101" pitchFamily="18" charset="-127"/>
          <a:ea typeface="12롯데마트드림Bold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EoyxE0GP2M&amp;list=PLC1qU-LWwrF64f4QKQT-Vg5Wr4qEE1Zxk&amp;index=7&amp;t=14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ght-tree.tistory.com/125" TargetMode="External"/><Relationship Id="rId4" Type="http://schemas.openxmlformats.org/officeDocument/2006/relationships/hyperlink" Target="https://www.youtube.com/watch?v=_JB0AO7QxSA&amp;list=PLC1qU-LWwrF64f4QKQT-Vg5Wr4qEE1Zxk&amp;index=7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9">
            <a:extLst>
              <a:ext uri="{FF2B5EF4-FFF2-40B4-BE49-F238E27FC236}">
                <a16:creationId xmlns:a16="http://schemas.microsoft.com/office/drawing/2014/main" id="{DD2D04DD-B48F-47FF-B359-2041B59CE40A}"/>
              </a:ext>
            </a:extLst>
          </p:cNvPr>
          <p:cNvSpPr/>
          <p:nvPr/>
        </p:nvSpPr>
        <p:spPr>
          <a:xfrm rot="5400000">
            <a:off x="5083150" y="-157580"/>
            <a:ext cx="2025701" cy="2340866"/>
          </a:xfrm>
          <a:prstGeom prst="homePlate">
            <a:avLst>
              <a:gd name="adj" fmla="val 2354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87938F4-6A1D-48F7-B5CC-734976D02EB5}"/>
              </a:ext>
            </a:extLst>
          </p:cNvPr>
          <p:cNvGrpSpPr/>
          <p:nvPr/>
        </p:nvGrpSpPr>
        <p:grpSpPr>
          <a:xfrm>
            <a:off x="3809231" y="2970942"/>
            <a:ext cx="4573538" cy="1344425"/>
            <a:chOff x="3809231" y="3535146"/>
            <a:chExt cx="4573538" cy="1344425"/>
          </a:xfrm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C824ECE7-875B-42C2-B4E7-F48813808A37}"/>
                </a:ext>
              </a:extLst>
            </p:cNvPr>
            <p:cNvSpPr/>
            <p:nvPr userDrawn="1"/>
          </p:nvSpPr>
          <p:spPr>
            <a:xfrm>
              <a:off x="3809231" y="4402762"/>
              <a:ext cx="4573538" cy="476809"/>
            </a:xfrm>
            <a:prstGeom prst="parallelogram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11 </a:t>
              </a:r>
              <a:r>
                <a:rPr lang="ko-KR" altLang="en-US" dirty="0">
                  <a:solidFill>
                    <a:schemeClr val="tx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기 이소라</a:t>
              </a:r>
            </a:p>
          </p:txBody>
        </p: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DD0ACA52-4F5E-4568-8EE6-98B7B5740D2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74405" y="3535146"/>
              <a:ext cx="4408364" cy="45805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28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Training Neural Networks</a:t>
              </a:r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29ADD8CB-986C-4902-830A-F9A6C2D2256A}"/>
              </a:ext>
            </a:extLst>
          </p:cNvPr>
          <p:cNvSpPr txBox="1">
            <a:spLocks/>
          </p:cNvSpPr>
          <p:nvPr/>
        </p:nvSpPr>
        <p:spPr>
          <a:xfrm>
            <a:off x="403945" y="3024871"/>
            <a:ext cx="11384111" cy="45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1232C0-EC63-4E2E-BEBC-45D07FE4FBF1}"/>
              </a:ext>
            </a:extLst>
          </p:cNvPr>
          <p:cNvSpPr/>
          <p:nvPr userDrawn="1"/>
        </p:nvSpPr>
        <p:spPr>
          <a:xfrm>
            <a:off x="5107350" y="718517"/>
            <a:ext cx="197730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en-US" altLang="ko-KR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ToBig’s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11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 이소라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8ACD93-A865-487D-81D9-7DE7E22E46EB}"/>
              </a:ext>
            </a:extLst>
          </p:cNvPr>
          <p:cNvCxnSpPr>
            <a:cxnSpLocks/>
          </p:cNvCxnSpPr>
          <p:nvPr userDrawn="1"/>
        </p:nvCxnSpPr>
        <p:spPr>
          <a:xfrm>
            <a:off x="5008718" y="691670"/>
            <a:ext cx="217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350F34-097E-4727-B61F-E8609F792A6C}"/>
              </a:ext>
            </a:extLst>
          </p:cNvPr>
          <p:cNvSpPr/>
          <p:nvPr userDrawn="1"/>
        </p:nvSpPr>
        <p:spPr>
          <a:xfrm>
            <a:off x="5107349" y="345727"/>
            <a:ext cx="2075933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11 &amp; 12</a:t>
            </a:r>
            <a:r>
              <a:rPr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 정규세션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7</a:t>
            </a:r>
            <a:r>
              <a:rPr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주차</a:t>
            </a:r>
            <a:endParaRPr lang="en-US" altLang="ko-KR" sz="16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03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52"/>
    </mc:Choice>
    <mc:Fallback xmlns="">
      <p:transition spd="slow" advTm="2935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01D647-42D1-4EC0-AEB5-E005D792D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7" y="1582615"/>
            <a:ext cx="4857936" cy="755471"/>
          </a:xfrm>
        </p:spPr>
        <p:txBody>
          <a:bodyPr/>
          <a:lstStyle/>
          <a:p>
            <a:r>
              <a:rPr lang="en-US" altLang="ko-KR" dirty="0"/>
              <a:t>Activation functions</a:t>
            </a:r>
            <a:br>
              <a:rPr lang="en-US" altLang="ko-KR" dirty="0"/>
            </a:br>
            <a:r>
              <a:rPr lang="en-US" altLang="ko-KR" dirty="0"/>
              <a:t>-&gt; zero-centered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8ED95F5-CD08-4BC6-A9C1-80C064AE5DB2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Activation Functions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BF1AF3A-68CE-4DD7-8B00-EA4DD9173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40" y="2581699"/>
            <a:ext cx="3152775" cy="27336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27EEFE3-56ED-47CE-ADA7-78682E46F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041" y="2430765"/>
            <a:ext cx="3302000" cy="26554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08EC27-6C13-41AE-A7DC-071E0A38C5AD}"/>
              </a:ext>
            </a:extLst>
          </p:cNvPr>
          <p:cNvSpPr txBox="1"/>
          <p:nvPr/>
        </p:nvSpPr>
        <p:spPr>
          <a:xfrm>
            <a:off x="4358640" y="5394960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If x&gt;0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98012A-1F17-4D2D-A7FF-2819B1F0D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041" y="2792730"/>
            <a:ext cx="3423919" cy="203537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8011691-B766-455A-AD44-80B15D2CB378}"/>
              </a:ext>
            </a:extLst>
          </p:cNvPr>
          <p:cNvSpPr/>
          <p:nvPr/>
        </p:nvSpPr>
        <p:spPr>
          <a:xfrm>
            <a:off x="3749041" y="4084320"/>
            <a:ext cx="609599" cy="1001899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29A98C-4332-44BA-9370-A8279167C419}"/>
              </a:ext>
            </a:extLst>
          </p:cNvPr>
          <p:cNvSpPr/>
          <p:nvPr/>
        </p:nvSpPr>
        <p:spPr>
          <a:xfrm>
            <a:off x="8890001" y="2966721"/>
            <a:ext cx="1391919" cy="741680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72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726"/>
    </mc:Choice>
    <mc:Fallback xmlns="">
      <p:transition spd="slow" advTm="20472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01D647-42D1-4EC0-AEB5-E005D792D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7" y="1582615"/>
            <a:ext cx="4857936" cy="755471"/>
          </a:xfrm>
        </p:spPr>
        <p:txBody>
          <a:bodyPr/>
          <a:lstStyle/>
          <a:p>
            <a:r>
              <a:rPr lang="en-US" altLang="ko-KR" dirty="0"/>
              <a:t>Activation functions</a:t>
            </a:r>
            <a:br>
              <a:rPr lang="en-US" altLang="ko-KR" dirty="0"/>
            </a:br>
            <a:r>
              <a:rPr lang="en-US" altLang="ko-KR" dirty="0"/>
              <a:t>-&gt; zero-centered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8ED95F5-CD08-4BC6-A9C1-80C064AE5DB2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Activation Functions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B7D3D8-CB4A-4104-A68C-F21BD60F1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75" y="2338086"/>
            <a:ext cx="4133850" cy="3933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71BC06-293E-4111-ACB7-2283202A05E4}"/>
              </a:ext>
            </a:extLst>
          </p:cNvPr>
          <p:cNvSpPr txBox="1"/>
          <p:nvPr/>
        </p:nvSpPr>
        <p:spPr>
          <a:xfrm>
            <a:off x="4257040" y="3834066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W1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16B837-49F7-430E-BA3A-F9422A40EE92}"/>
              </a:ext>
            </a:extLst>
          </p:cNvPr>
          <p:cNvSpPr txBox="1"/>
          <p:nvPr/>
        </p:nvSpPr>
        <p:spPr>
          <a:xfrm>
            <a:off x="2560930" y="2240555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W2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9DEADF-7D33-4BCB-B4AF-85A0A0294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950" y="2240555"/>
            <a:ext cx="3600631" cy="33039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567681-15FA-46CF-8C47-37038E48A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127" y="5146618"/>
            <a:ext cx="29622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7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7"/>
    </mc:Choice>
    <mc:Fallback xmlns="">
      <p:transition spd="slow" advTm="7625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01D647-42D1-4EC0-AEB5-E005D792D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3548829" cy="494368"/>
          </a:xfrm>
        </p:spPr>
        <p:txBody>
          <a:bodyPr/>
          <a:lstStyle/>
          <a:p>
            <a:r>
              <a:rPr lang="en-US" altLang="ko-KR" dirty="0"/>
              <a:t>Activation functions</a:t>
            </a: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369BAD-73B8-4F84-ABC9-5A411C374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28" y="2076983"/>
            <a:ext cx="3548828" cy="33612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B43E90-85EB-475B-B14A-D9FCF65A0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28" y="5310652"/>
            <a:ext cx="2867025" cy="657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2EE8B-8402-4FAA-8243-9372AB14E2C4}"/>
              </a:ext>
            </a:extLst>
          </p:cNvPr>
          <p:cNvSpPr txBox="1"/>
          <p:nvPr/>
        </p:nvSpPr>
        <p:spPr>
          <a:xfrm>
            <a:off x="4085380" y="2390952"/>
            <a:ext cx="1199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If x=-10 ?</a:t>
            </a:r>
          </a:p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If x=0 ? </a:t>
            </a:r>
          </a:p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If x=10 ?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9F8851-9222-444C-BA20-8BD9F0459865}"/>
              </a:ext>
            </a:extLst>
          </p:cNvPr>
          <p:cNvSpPr/>
          <p:nvPr/>
        </p:nvSpPr>
        <p:spPr>
          <a:xfrm>
            <a:off x="995422" y="3934701"/>
            <a:ext cx="1533109" cy="316677"/>
          </a:xfrm>
          <a:prstGeom prst="rect">
            <a:avLst/>
          </a:prstGeom>
          <a:solidFill>
            <a:schemeClr val="accent2">
              <a:alpha val="31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F7125-D8A5-4EC1-A6E0-E4FFEAA22D59}"/>
              </a:ext>
            </a:extLst>
          </p:cNvPr>
          <p:cNvSpPr txBox="1"/>
          <p:nvPr/>
        </p:nvSpPr>
        <p:spPr>
          <a:xfrm>
            <a:off x="1075993" y="3572946"/>
            <a:ext cx="4421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Dead </a:t>
            </a:r>
            <a:r>
              <a:rPr lang="en-US" altLang="ko-KR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Relu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49BF49-45C8-4540-9EFA-64AC6D553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814" y="1738038"/>
            <a:ext cx="4276247" cy="40391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249B5C-9064-4028-97A5-5D64F7B0A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60" y="3521401"/>
            <a:ext cx="2379518" cy="518664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E6F1078D-0DCE-4237-A6C4-89338C1A7F25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Activation Functions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97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24"/>
    </mc:Choice>
    <mc:Fallback xmlns="">
      <p:transition spd="slow" advTm="5682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Weight Initialization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230F7-AD86-4AC0-9587-AE9B0932506A}"/>
              </a:ext>
            </a:extLst>
          </p:cNvPr>
          <p:cNvSpPr txBox="1"/>
          <p:nvPr/>
        </p:nvSpPr>
        <p:spPr>
          <a:xfrm>
            <a:off x="315661" y="1932077"/>
            <a:ext cx="3170868" cy="4520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Activation Functions</a:t>
            </a:r>
          </a:p>
          <a:p>
            <a:endParaRPr lang="en-US" altLang="ko-KR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2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</a:t>
            </a:r>
            <a:r>
              <a:rPr lang="en-US" altLang="ko-KR" sz="24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Weight Initialization</a:t>
            </a:r>
          </a:p>
          <a:p>
            <a:endParaRPr lang="en-US" altLang="ko-KR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altLang="ko-KR" sz="24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Optimization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endParaRPr lang="en-US" altLang="ko-KR" sz="2400" dirty="0">
              <a:solidFill>
                <a:prstClr val="black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altLang="ko-KR" sz="2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Regularization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endParaRPr lang="en-US" altLang="ko-KR" sz="2400" dirty="0">
              <a:solidFill>
                <a:srgbClr val="FF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682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01D647-42D1-4EC0-AEB5-E005D792D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3631019" cy="426430"/>
          </a:xfrm>
        </p:spPr>
        <p:txBody>
          <a:bodyPr/>
          <a:lstStyle/>
          <a:p>
            <a:r>
              <a:rPr lang="en-US" altLang="ko-KR" dirty="0"/>
              <a:t>Weight Initialization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07E0F1-0B13-415E-9D7E-191838660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720" y="2370089"/>
            <a:ext cx="6891972" cy="36244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C2B01E9-4FBC-4681-A31D-7C1AB68055A1}"/>
              </a:ext>
            </a:extLst>
          </p:cNvPr>
          <p:cNvSpPr/>
          <p:nvPr/>
        </p:nvSpPr>
        <p:spPr>
          <a:xfrm>
            <a:off x="3861185" y="2370089"/>
            <a:ext cx="305701" cy="3263388"/>
          </a:xfrm>
          <a:prstGeom prst="rect">
            <a:avLst/>
          </a:prstGeom>
          <a:solidFill>
            <a:schemeClr val="accent4">
              <a:alpha val="47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5E8310-B55A-4CE0-9A76-580FE3820349}"/>
              </a:ext>
            </a:extLst>
          </p:cNvPr>
          <p:cNvSpPr txBox="1"/>
          <p:nvPr/>
        </p:nvSpPr>
        <p:spPr>
          <a:xfrm>
            <a:off x="9074552" y="2280212"/>
            <a:ext cx="253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IF W is initialized W=0?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17AA29D-79F4-40E0-9557-12351216F5CE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Weight Initialization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69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01D647-42D1-4EC0-AEB5-E005D792D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>
            <a:normAutofit/>
          </a:bodyPr>
          <a:lstStyle/>
          <a:p>
            <a:r>
              <a:rPr lang="en-US" altLang="ko-KR" dirty="0"/>
              <a:t>Weight Initialization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Small random numbers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817771-19A5-4F00-AD54-8292327F4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380" y="2916953"/>
            <a:ext cx="6006929" cy="954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756D9-62F6-453A-A2DE-EED30413DA84}"/>
              </a:ext>
            </a:extLst>
          </p:cNvPr>
          <p:cNvSpPr txBox="1"/>
          <p:nvPr/>
        </p:nvSpPr>
        <p:spPr>
          <a:xfrm>
            <a:off x="8837914" y="3012709"/>
            <a:ext cx="18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 = Input size</a:t>
            </a:r>
          </a:p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 = Hidden size 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CBA5A1-33C4-41D0-8CAB-00612FC46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760" y="3754795"/>
            <a:ext cx="6888480" cy="1904064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46DA9648-B827-46F7-A93F-C49AE09A8570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Weight Initialization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01D647-42D1-4EC0-AEB5-E005D792D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7" y="1582615"/>
            <a:ext cx="4186604" cy="1349771"/>
          </a:xfrm>
        </p:spPr>
        <p:txBody>
          <a:bodyPr>
            <a:normAutofit/>
          </a:bodyPr>
          <a:lstStyle/>
          <a:p>
            <a:r>
              <a:rPr lang="en-US" altLang="ko-KR" dirty="0"/>
              <a:t>Weight Initialization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Small random numbers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5FFDED1-CD10-40C2-A2AC-B81F440F31BC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Weight Initialization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3F9C01-4FA5-47DC-ADDC-5F70B1CED910}"/>
              </a:ext>
            </a:extLst>
          </p:cNvPr>
          <p:cNvSpPr txBox="1"/>
          <p:nvPr/>
        </p:nvSpPr>
        <p:spPr>
          <a:xfrm>
            <a:off x="2839533" y="3328840"/>
            <a:ext cx="4042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F17355-C26E-4FCC-9E37-FABB595AB396}"/>
              </a:ext>
            </a:extLst>
          </p:cNvPr>
          <p:cNvCxnSpPr>
            <a:cxnSpLocks/>
          </p:cNvCxnSpPr>
          <p:nvPr/>
        </p:nvCxnSpPr>
        <p:spPr>
          <a:xfrm flipH="1" flipV="1">
            <a:off x="3319327" y="3447499"/>
            <a:ext cx="2175640" cy="478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BBCA467-D4CF-4656-8886-63DDFDA67A75}"/>
              </a:ext>
            </a:extLst>
          </p:cNvPr>
          <p:cNvCxnSpPr>
            <a:cxnSpLocks/>
          </p:cNvCxnSpPr>
          <p:nvPr/>
        </p:nvCxnSpPr>
        <p:spPr>
          <a:xfrm flipH="1">
            <a:off x="3319327" y="4288221"/>
            <a:ext cx="2175640" cy="37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E1BF69D3-D55B-4221-8063-F76D63300122}"/>
              </a:ext>
            </a:extLst>
          </p:cNvPr>
          <p:cNvSpPr/>
          <p:nvPr/>
        </p:nvSpPr>
        <p:spPr>
          <a:xfrm>
            <a:off x="5570483" y="3605048"/>
            <a:ext cx="882869" cy="8933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DBA33A-0933-472A-A965-486E03FE13CB}"/>
              </a:ext>
            </a:extLst>
          </p:cNvPr>
          <p:cNvSpPr txBox="1"/>
          <p:nvPr/>
        </p:nvSpPr>
        <p:spPr>
          <a:xfrm>
            <a:off x="2510764" y="305966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0.0001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0A4D276-8B82-4CB6-9E38-DC2DDE63D176}"/>
              </a:ext>
            </a:extLst>
          </p:cNvPr>
          <p:cNvCxnSpPr>
            <a:cxnSpLocks/>
          </p:cNvCxnSpPr>
          <p:nvPr/>
        </p:nvCxnSpPr>
        <p:spPr>
          <a:xfrm flipH="1">
            <a:off x="6821213" y="4051738"/>
            <a:ext cx="5171090" cy="1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11D0269-ADEA-4391-A54F-5AE32665513E}"/>
              </a:ext>
            </a:extLst>
          </p:cNvPr>
          <p:cNvSpPr txBox="1"/>
          <p:nvPr/>
        </p:nvSpPr>
        <p:spPr>
          <a:xfrm>
            <a:off x="6798250" y="35562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D1F77AB-75DB-4819-9DDB-8059E01DCD62}"/>
              </a:ext>
            </a:extLst>
          </p:cNvPr>
          <p:cNvCxnSpPr>
            <a:cxnSpLocks/>
          </p:cNvCxnSpPr>
          <p:nvPr/>
        </p:nvCxnSpPr>
        <p:spPr>
          <a:xfrm flipH="1" flipV="1">
            <a:off x="105103" y="4750679"/>
            <a:ext cx="25329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F43E9BF-5ECC-48A0-9A44-EF3D617E380C}"/>
              </a:ext>
            </a:extLst>
          </p:cNvPr>
          <p:cNvSpPr txBox="1"/>
          <p:nvPr/>
        </p:nvSpPr>
        <p:spPr>
          <a:xfrm>
            <a:off x="2766447" y="489554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0.0003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B75B54-D25C-46E2-85CC-85BFD6F1718C}"/>
              </a:ext>
            </a:extLst>
          </p:cNvPr>
          <p:cNvCxnSpPr>
            <a:cxnSpLocks/>
          </p:cNvCxnSpPr>
          <p:nvPr/>
        </p:nvCxnSpPr>
        <p:spPr>
          <a:xfrm flipH="1" flipV="1">
            <a:off x="93985" y="3539983"/>
            <a:ext cx="25329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917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417D5928-86C5-40EF-87F5-4EA58B358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>
            <a:normAutofit/>
          </a:bodyPr>
          <a:lstStyle/>
          <a:p>
            <a:r>
              <a:rPr lang="en-US" altLang="ko-KR" dirty="0"/>
              <a:t>Weight Initialization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Big random numbers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endParaRPr lang="ko-KR" altLang="en-US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BE3360-34CB-4D3F-B993-8ECE03725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046" y="2285776"/>
            <a:ext cx="6023899" cy="328576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1668A51-51FA-47CC-97F1-DE4CA80DB1D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Weight Initialization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022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>
            <a:normAutofit/>
          </a:bodyPr>
          <a:lstStyle/>
          <a:p>
            <a:r>
              <a:rPr lang="en-US" altLang="ko-KR" dirty="0"/>
              <a:t>Weight Initialization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Xavier initialization – </a:t>
            </a:r>
            <a:r>
              <a:rPr lang="en-US" altLang="ko-KR" dirty="0" err="1"/>
              <a:t>Glorot</a:t>
            </a:r>
            <a:r>
              <a:rPr lang="en-US" altLang="ko-KR" dirty="0"/>
              <a:t>/ 2010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W=</a:t>
            </a:r>
            <a:r>
              <a:rPr lang="en-US" altLang="ko-KR" dirty="0" err="1"/>
              <a:t>np.random.randn</a:t>
            </a:r>
            <a:r>
              <a:rPr lang="en-US" altLang="ko-KR" dirty="0"/>
              <a:t>(</a:t>
            </a:r>
            <a:r>
              <a:rPr lang="en-US" altLang="ko-KR" dirty="0" err="1"/>
              <a:t>Input_size,hidden_size</a:t>
            </a:r>
            <a:r>
              <a:rPr lang="en-US" altLang="ko-KR" dirty="0"/>
              <a:t>)/ </a:t>
            </a:r>
            <a:r>
              <a:rPr lang="en-US" altLang="ko-KR" dirty="0" err="1"/>
              <a:t>np.sqrt</a:t>
            </a:r>
            <a:r>
              <a:rPr lang="en-US" altLang="ko-KR" dirty="0"/>
              <a:t>(</a:t>
            </a:r>
            <a:r>
              <a:rPr lang="en-US" altLang="ko-KR" dirty="0" err="1"/>
              <a:t>input_size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51F4F2-BDC7-4C4C-A862-48C312EF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782" y="3016550"/>
            <a:ext cx="2790825" cy="159067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FE063BC-8EFF-4845-BA51-60466347564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Weight Initialization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29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>
            <a:normAutofit/>
          </a:bodyPr>
          <a:lstStyle/>
          <a:p>
            <a:r>
              <a:rPr lang="en-US" altLang="ko-KR" dirty="0"/>
              <a:t>Batch normalization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874C4B-24C8-43D6-B53D-A8A17E39B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720" y="2370089"/>
            <a:ext cx="6891972" cy="36244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4E9FF6D-1DD7-4B3F-B74B-C5D601555FEF}"/>
              </a:ext>
            </a:extLst>
          </p:cNvPr>
          <p:cNvSpPr/>
          <p:nvPr/>
        </p:nvSpPr>
        <p:spPr>
          <a:xfrm>
            <a:off x="4454634" y="2196025"/>
            <a:ext cx="345440" cy="3688080"/>
          </a:xfrm>
          <a:prstGeom prst="rect">
            <a:avLst/>
          </a:prstGeom>
          <a:solidFill>
            <a:schemeClr val="accent4">
              <a:alpha val="47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C08078-B698-45A9-90A3-DE93885ACF70}"/>
              </a:ext>
            </a:extLst>
          </p:cNvPr>
          <p:cNvSpPr/>
          <p:nvPr/>
        </p:nvSpPr>
        <p:spPr>
          <a:xfrm>
            <a:off x="6399042" y="2196025"/>
            <a:ext cx="345440" cy="3688080"/>
          </a:xfrm>
          <a:prstGeom prst="rect">
            <a:avLst/>
          </a:prstGeom>
          <a:solidFill>
            <a:schemeClr val="accent4">
              <a:alpha val="47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94FE883-6B29-461D-A4E2-853115DF348C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05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Batch normalization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499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Review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87C74E-F898-434C-8BBC-0321A5ED0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96" y="2020481"/>
            <a:ext cx="6454201" cy="350412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6D29586-A589-4D1E-B45A-260B80B841A5}"/>
              </a:ext>
            </a:extLst>
          </p:cNvPr>
          <p:cNvGrpSpPr/>
          <p:nvPr/>
        </p:nvGrpSpPr>
        <p:grpSpPr>
          <a:xfrm>
            <a:off x="6671649" y="1859339"/>
            <a:ext cx="2162130" cy="3139321"/>
            <a:chOff x="6214449" y="2551837"/>
            <a:chExt cx="2162130" cy="31393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4230F7-AD86-4AC0-9587-AE9B0932506A}"/>
                </a:ext>
              </a:extLst>
            </p:cNvPr>
            <p:cNvSpPr txBox="1"/>
            <p:nvPr/>
          </p:nvSpPr>
          <p:spPr>
            <a:xfrm>
              <a:off x="6214449" y="2551837"/>
              <a:ext cx="2162130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endPara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endPara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en-US" altLang="ko-KR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Forward </a:t>
              </a:r>
            </a:p>
            <a:p>
              <a:pPr algn="ctr"/>
              <a:endPara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en-US" altLang="ko-KR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Loss</a:t>
              </a:r>
            </a:p>
            <a:p>
              <a:pPr algn="ctr"/>
              <a:r>
                <a:rPr lang="en-US" altLang="ko-KR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</a:p>
            <a:p>
              <a:pPr algn="ctr"/>
              <a:r>
                <a:rPr lang="en-US" altLang="ko-KR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Backpropagation</a:t>
              </a:r>
            </a:p>
            <a:p>
              <a:pPr algn="ctr"/>
              <a:endPara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algn="ctr"/>
              <a:r>
                <a:rPr lang="en-US" altLang="ko-KR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Update parameters</a:t>
              </a:r>
            </a:p>
            <a:p>
              <a:endPara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A6533118-CEE1-4924-8D42-B73059967E5A}"/>
                </a:ext>
              </a:extLst>
            </p:cNvPr>
            <p:cNvCxnSpPr/>
            <p:nvPr/>
          </p:nvCxnSpPr>
          <p:spPr>
            <a:xfrm>
              <a:off x="7264400" y="3708400"/>
              <a:ext cx="0" cy="284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21D087E4-782D-4578-BF89-BE1D33B8B2D3}"/>
                </a:ext>
              </a:extLst>
            </p:cNvPr>
            <p:cNvCxnSpPr/>
            <p:nvPr/>
          </p:nvCxnSpPr>
          <p:spPr>
            <a:xfrm>
              <a:off x="7264400" y="4267200"/>
              <a:ext cx="0" cy="284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0407477F-B945-4437-AE17-356170508837}"/>
                </a:ext>
              </a:extLst>
            </p:cNvPr>
            <p:cNvCxnSpPr/>
            <p:nvPr/>
          </p:nvCxnSpPr>
          <p:spPr>
            <a:xfrm>
              <a:off x="7264400" y="4815840"/>
              <a:ext cx="0" cy="284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443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57"/>
    </mc:Choice>
    <mc:Fallback xmlns="">
      <p:transition spd="slow" advTm="2185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>
            <a:normAutofit/>
          </a:bodyPr>
          <a:lstStyle/>
          <a:p>
            <a:r>
              <a:rPr lang="en-US" altLang="ko-KR" dirty="0"/>
              <a:t>Batch normalization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09E08F-1688-42A1-8081-399162F7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4" y="3027521"/>
            <a:ext cx="3448050" cy="14668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19C098-404B-4D63-913F-2B4F20966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7" y="2265521"/>
            <a:ext cx="2905125" cy="2990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8795C8-14B5-4B03-9823-C61ABD85B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608" y="1808321"/>
            <a:ext cx="1885950" cy="390525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6478411A-C44E-43F5-A149-794C5D69D71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05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Batch normalization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123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>
            <a:normAutofit/>
          </a:bodyPr>
          <a:lstStyle/>
          <a:p>
            <a:r>
              <a:rPr lang="en-US" altLang="ko-KR" dirty="0"/>
              <a:t>Batch normalization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09DA02-EDA9-4EB2-96C7-8A7BBD36D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97" y="2586037"/>
            <a:ext cx="3333750" cy="16859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8C9AE5-2DDA-40CF-9E42-C097E09C5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262" y="2464254"/>
            <a:ext cx="3343275" cy="2419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644095-2A6B-4450-B673-3A993400A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154" y="3278065"/>
            <a:ext cx="3305175" cy="7620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20C2243-BF8E-4A47-ADB8-FC9F54393AF2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05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Batch normalization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9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Activation Functions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Weight Initialization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- Optimization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Regularization</a:t>
            </a:r>
          </a:p>
          <a:p>
            <a:pPr>
              <a:buFontTx/>
              <a:buChar char="-"/>
            </a:pP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2A4AFEA-1A4C-4382-8E85-C33AAC3109DC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Optimization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217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>
            <a:normAutofit/>
          </a:bodyPr>
          <a:lstStyle/>
          <a:p>
            <a:r>
              <a:rPr lang="en-US" altLang="ko-KR" dirty="0"/>
              <a:t>Hyperparameter Optimization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44B0BE-51BE-45B0-8F77-8E2B077F8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79" y="2066747"/>
            <a:ext cx="6181725" cy="3505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21C399-BB72-4DEE-8262-C658E20B8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02" y="2864569"/>
            <a:ext cx="4321091" cy="214078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366C89F-9CFB-4306-BBB4-3DDB78A6073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Optimization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148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>
            <a:normAutofit/>
          </a:bodyPr>
          <a:lstStyle/>
          <a:p>
            <a:r>
              <a:rPr lang="en-US" altLang="ko-KR" dirty="0"/>
              <a:t>Hyperparameter Optimization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49FFC6-A0BC-409D-97D0-3747FE801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562" y="2054714"/>
            <a:ext cx="8987546" cy="430948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A5F6A2D-77F1-43B3-B310-4E4EC7398D2E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Optimization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770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>
            <a:normAutofit/>
          </a:bodyPr>
          <a:lstStyle/>
          <a:p>
            <a:r>
              <a:rPr lang="en-US" altLang="ko-KR" dirty="0"/>
              <a:t>Monitor and visualize the accuracy </a:t>
            </a:r>
          </a:p>
          <a:p>
            <a:r>
              <a:rPr lang="en-US" altLang="ko-KR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173292-4AC2-4247-81D3-6FBEAFDCF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65" y="2107304"/>
            <a:ext cx="5124450" cy="4029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82AEBB-5749-4866-AECB-050A712DD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841" y="2107304"/>
            <a:ext cx="3990975" cy="254317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715D0CCB-85D8-4165-B65A-DF118E8D454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Optimization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051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6"/>
            <a:ext cx="5563991" cy="1577274"/>
          </a:xfrm>
        </p:spPr>
        <p:txBody>
          <a:bodyPr>
            <a:normAutofit/>
          </a:bodyPr>
          <a:lstStyle/>
          <a:p>
            <a:r>
              <a:rPr lang="en-US" altLang="ko-KR" dirty="0"/>
              <a:t>Gradient Descent </a:t>
            </a:r>
          </a:p>
          <a:p>
            <a:endParaRPr lang="en-US" altLang="ko-KR" dirty="0"/>
          </a:p>
          <a:p>
            <a:r>
              <a:rPr lang="en-US" altLang="ko-KR" dirty="0"/>
              <a:t>Stochastic Gradient Descent(SGD)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083F82-AEFF-41A5-8EEF-244EE8891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939" y="1794076"/>
            <a:ext cx="6153061" cy="43423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C63670-0442-44A7-8BD3-279BF94E9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80" y="3044684"/>
            <a:ext cx="5057775" cy="2828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7B8E88-10CF-43E0-822C-F881EDE5C8D2}"/>
              </a:ext>
            </a:extLst>
          </p:cNvPr>
          <p:cNvSpPr txBox="1"/>
          <p:nvPr/>
        </p:nvSpPr>
        <p:spPr>
          <a:xfrm>
            <a:off x="1505698" y="5873609"/>
            <a:ext cx="199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Gradient Descent </a:t>
            </a:r>
          </a:p>
          <a:p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1AAA8BD-3441-4D58-B72A-9F70BDBFE4B5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Optimization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416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6"/>
            <a:ext cx="8059933" cy="442954"/>
          </a:xfrm>
        </p:spPr>
        <p:txBody>
          <a:bodyPr>
            <a:normAutofit/>
          </a:bodyPr>
          <a:lstStyle/>
          <a:p>
            <a:r>
              <a:rPr lang="en-US" altLang="ko-KR" dirty="0"/>
              <a:t>Gradient Descent /  Stochastic Gradient Descent(SGD)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BBB567-52FB-4E23-99CD-D22138356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2175738"/>
            <a:ext cx="5619750" cy="421957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BAE066F-2357-4CC1-978D-D539B97907E6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Optimization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296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6"/>
            <a:ext cx="8059933" cy="442954"/>
          </a:xfrm>
        </p:spPr>
        <p:txBody>
          <a:bodyPr>
            <a:normAutofit/>
          </a:bodyPr>
          <a:lstStyle/>
          <a:p>
            <a:r>
              <a:rPr lang="en-US" altLang="ko-KR" dirty="0"/>
              <a:t>Stochastic Gradient Descent(SGD)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2B8FBF-48D9-4F73-A001-48FE68FD9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469" y="2543578"/>
            <a:ext cx="6317289" cy="280686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EF30201-97A1-4838-9276-8845C123B4E5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Optimization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496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6"/>
            <a:ext cx="8059933" cy="442954"/>
          </a:xfrm>
        </p:spPr>
        <p:txBody>
          <a:bodyPr>
            <a:normAutofit/>
          </a:bodyPr>
          <a:lstStyle/>
          <a:p>
            <a:r>
              <a:rPr lang="en-US" altLang="ko-KR" dirty="0"/>
              <a:t>Optimizers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793DFE-65BD-4AE2-AAC0-F6D87904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191" y="1985046"/>
            <a:ext cx="7991475" cy="420052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4F5340C2-29E9-4880-95C7-572F48BB53CF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Optimization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6566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5EAB09-1531-433D-A699-B048D9F53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E55ED8-3961-463A-AD19-180568B0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124" y="1611322"/>
            <a:ext cx="5706132" cy="48574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6AC0D0-EC5D-40D8-965D-457097DD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35" y="2515257"/>
            <a:ext cx="4667250" cy="28575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52854E0-CB75-45B9-9732-74BF2F069EC7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Review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429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6"/>
            <a:ext cx="8059933" cy="442954"/>
          </a:xfrm>
        </p:spPr>
        <p:txBody>
          <a:bodyPr>
            <a:normAutofit/>
          </a:bodyPr>
          <a:lstStyle/>
          <a:p>
            <a:r>
              <a:rPr lang="en-US" altLang="ko-KR" dirty="0"/>
              <a:t>Optimizers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793DFE-65BD-4AE2-AAC0-F6D87904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191" y="1985046"/>
            <a:ext cx="7991475" cy="42005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9623C53-ABF9-47DD-B56B-4DD64D583388}"/>
              </a:ext>
            </a:extLst>
          </p:cNvPr>
          <p:cNvSpPr/>
          <p:nvPr/>
        </p:nvSpPr>
        <p:spPr>
          <a:xfrm>
            <a:off x="0" y="2025570"/>
            <a:ext cx="12234441" cy="41382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0" name="그림 9" descr="전자기기이(가) 표시된 사진&#10;&#10;자동 생성된 설명">
            <a:extLst>
              <a:ext uri="{FF2B5EF4-FFF2-40B4-BE49-F238E27FC236}">
                <a16:creationId xmlns:a16="http://schemas.microsoft.com/office/drawing/2014/main" id="{E0032FC6-A94C-4195-998E-AEC3295E1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215" y="1799308"/>
            <a:ext cx="5905500" cy="45720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3F83C4B2-0CA6-429F-84FB-FA7B6E7C8B3A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Optimization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587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6"/>
            <a:ext cx="8059933" cy="442954"/>
          </a:xfrm>
        </p:spPr>
        <p:txBody>
          <a:bodyPr>
            <a:normAutofit/>
          </a:bodyPr>
          <a:lstStyle/>
          <a:p>
            <a:r>
              <a:rPr lang="en-US" altLang="ko-KR" dirty="0"/>
              <a:t>Optimizers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793DFE-65BD-4AE2-AAC0-F6D87904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191" y="1985046"/>
            <a:ext cx="7991475" cy="420052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78FF175-2F5D-4AC4-BEF2-4FCA9AA0CA0E}"/>
              </a:ext>
            </a:extLst>
          </p:cNvPr>
          <p:cNvSpPr/>
          <p:nvPr/>
        </p:nvSpPr>
        <p:spPr>
          <a:xfrm>
            <a:off x="8205063" y="3523777"/>
            <a:ext cx="2511707" cy="1446835"/>
          </a:xfrm>
          <a:prstGeom prst="ellipse">
            <a:avLst/>
          </a:prstGeom>
          <a:solidFill>
            <a:schemeClr val="accent4">
              <a:alpha val="23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69D9F58-7EB5-4279-8818-5C40F626356F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Optimization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508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6"/>
            <a:ext cx="8059933" cy="442954"/>
          </a:xfrm>
        </p:spPr>
        <p:txBody>
          <a:bodyPr>
            <a:normAutofit/>
          </a:bodyPr>
          <a:lstStyle/>
          <a:p>
            <a:r>
              <a:rPr lang="en-US" altLang="ko-KR" dirty="0"/>
              <a:t>Optimizers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793DFE-65BD-4AE2-AAC0-F6D87904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191" y="1985046"/>
            <a:ext cx="7991475" cy="420052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78FF175-2F5D-4AC4-BEF2-4FCA9AA0CA0E}"/>
              </a:ext>
            </a:extLst>
          </p:cNvPr>
          <p:cNvSpPr/>
          <p:nvPr/>
        </p:nvSpPr>
        <p:spPr>
          <a:xfrm>
            <a:off x="8205063" y="3523777"/>
            <a:ext cx="2511707" cy="1446835"/>
          </a:xfrm>
          <a:prstGeom prst="ellipse">
            <a:avLst/>
          </a:prstGeom>
          <a:solidFill>
            <a:schemeClr val="accent4">
              <a:alpha val="23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69D9F58-7EB5-4279-8818-5C40F626356F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Optimization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80385A-35C8-4BF1-A1C4-F929C7A73A97}"/>
              </a:ext>
            </a:extLst>
          </p:cNvPr>
          <p:cNvSpPr/>
          <p:nvPr/>
        </p:nvSpPr>
        <p:spPr>
          <a:xfrm>
            <a:off x="4659223" y="3091105"/>
            <a:ext cx="1274217" cy="865343"/>
          </a:xfrm>
          <a:prstGeom prst="ellipse">
            <a:avLst/>
          </a:prstGeom>
          <a:solidFill>
            <a:schemeClr val="accent4">
              <a:alpha val="23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C4DFCF2-DA71-4011-86E4-07AE7D1DCBA7}"/>
              </a:ext>
            </a:extLst>
          </p:cNvPr>
          <p:cNvSpPr/>
          <p:nvPr/>
        </p:nvSpPr>
        <p:spPr>
          <a:xfrm>
            <a:off x="6930846" y="4280077"/>
            <a:ext cx="1274217" cy="865343"/>
          </a:xfrm>
          <a:prstGeom prst="ellipse">
            <a:avLst/>
          </a:prstGeom>
          <a:solidFill>
            <a:schemeClr val="accent4">
              <a:alpha val="23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BA57383-B7B7-4834-B9E0-938882A3A987}"/>
              </a:ext>
            </a:extLst>
          </p:cNvPr>
          <p:cNvSpPr/>
          <p:nvPr/>
        </p:nvSpPr>
        <p:spPr>
          <a:xfrm>
            <a:off x="4857858" y="4882660"/>
            <a:ext cx="1274217" cy="865343"/>
          </a:xfrm>
          <a:prstGeom prst="ellipse">
            <a:avLst/>
          </a:prstGeom>
          <a:solidFill>
            <a:schemeClr val="accent4">
              <a:alpha val="23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66042E3-7F6D-4822-B964-C6038F5D70D9}"/>
              </a:ext>
            </a:extLst>
          </p:cNvPr>
          <p:cNvSpPr/>
          <p:nvPr/>
        </p:nvSpPr>
        <p:spPr>
          <a:xfrm>
            <a:off x="3141145" y="4008808"/>
            <a:ext cx="1274217" cy="865343"/>
          </a:xfrm>
          <a:prstGeom prst="ellipse">
            <a:avLst/>
          </a:prstGeom>
          <a:solidFill>
            <a:schemeClr val="accent4">
              <a:alpha val="23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433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571D95FB-E9FE-40A3-8E47-387DAF3A339B}"/>
              </a:ext>
            </a:extLst>
          </p:cNvPr>
          <p:cNvSpPr txBox="1">
            <a:spLocks/>
          </p:cNvSpPr>
          <p:nvPr/>
        </p:nvSpPr>
        <p:spPr>
          <a:xfrm>
            <a:off x="385396" y="1582616"/>
            <a:ext cx="8059933" cy="442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SGD + Momentum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ECBC0062-9D8E-4113-8E3E-882C85870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7168" y="2669673"/>
            <a:ext cx="7191375" cy="2638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B0388B-900A-4340-BAE8-CFCAF7416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975" y="2743380"/>
            <a:ext cx="4610100" cy="18573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CFFF37-B4B3-4D94-A130-8DAD7086F317}"/>
              </a:ext>
            </a:extLst>
          </p:cNvPr>
          <p:cNvSpPr/>
          <p:nvPr/>
        </p:nvSpPr>
        <p:spPr>
          <a:xfrm>
            <a:off x="4311454" y="4600755"/>
            <a:ext cx="2938431" cy="674629"/>
          </a:xfrm>
          <a:prstGeom prst="rect">
            <a:avLst/>
          </a:prstGeom>
          <a:solidFill>
            <a:srgbClr val="FFC000">
              <a:alpha val="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279529CC-A3D6-48C0-8E31-20C80B8CF1CB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Optimization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6921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571D95FB-E9FE-40A3-8E47-387DAF3A339B}"/>
              </a:ext>
            </a:extLst>
          </p:cNvPr>
          <p:cNvSpPr txBox="1">
            <a:spLocks/>
          </p:cNvSpPr>
          <p:nvPr/>
        </p:nvSpPr>
        <p:spPr>
          <a:xfrm>
            <a:off x="385396" y="1582616"/>
            <a:ext cx="8059933" cy="442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SGD + Momentum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ECBC0062-9D8E-4113-8E3E-882C85870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7168" y="2669673"/>
            <a:ext cx="7191375" cy="2638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B0388B-900A-4340-BAE8-CFCAF7416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975" y="2743380"/>
            <a:ext cx="4610100" cy="18573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BEA9FA6-48E8-4568-B0E6-A4B8B327A07F}"/>
              </a:ext>
            </a:extLst>
          </p:cNvPr>
          <p:cNvSpPr/>
          <p:nvPr/>
        </p:nvSpPr>
        <p:spPr>
          <a:xfrm>
            <a:off x="0" y="2020481"/>
            <a:ext cx="12310449" cy="33710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C11921-21FF-4326-90A2-E428DCB00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630" y="2820174"/>
            <a:ext cx="3276600" cy="18764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F1C7940-A47A-4DA4-B0DD-DB652DCA4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1184" y="2715399"/>
            <a:ext cx="3143250" cy="198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E3EEB9-309D-41F3-B887-698A1D360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52" y="2186374"/>
            <a:ext cx="3071737" cy="2902791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22DD8AB5-7988-4A4D-B859-A18B6AE1A0C2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Optimization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580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AdaGrad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C3CF5A-1D96-4D5C-9785-63CC32B3E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356" y="2935044"/>
            <a:ext cx="6181725" cy="14001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E00ADB5-4395-4581-86AA-892CCBE7E755}"/>
              </a:ext>
            </a:extLst>
          </p:cNvPr>
          <p:cNvSpPr/>
          <p:nvPr/>
        </p:nvSpPr>
        <p:spPr>
          <a:xfrm>
            <a:off x="6223744" y="3744910"/>
            <a:ext cx="3669175" cy="590309"/>
          </a:xfrm>
          <a:prstGeom prst="rect">
            <a:avLst/>
          </a:prstGeom>
          <a:solidFill>
            <a:schemeClr val="accent4">
              <a:alpha val="17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A99249E-BC13-42F0-B424-99058235FCB7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Optimization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896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RMSProp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27B430-9CF1-4ECC-8F71-B906217AD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22" y="2292227"/>
            <a:ext cx="7762875" cy="349567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AEB9871-91E6-4F3F-B030-D2C5029FD40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Optimization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908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6"/>
            <a:ext cx="8059933" cy="442954"/>
          </a:xfrm>
        </p:spPr>
        <p:txBody>
          <a:bodyPr>
            <a:normAutofit/>
          </a:bodyPr>
          <a:lstStyle/>
          <a:p>
            <a:r>
              <a:rPr lang="en-US" altLang="ko-KR" dirty="0"/>
              <a:t>Adam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793DFE-65BD-4AE2-AAC0-F6D87904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191" y="1985046"/>
            <a:ext cx="7991475" cy="420052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78FF175-2F5D-4AC4-BEF2-4FCA9AA0CA0E}"/>
              </a:ext>
            </a:extLst>
          </p:cNvPr>
          <p:cNvSpPr/>
          <p:nvPr/>
        </p:nvSpPr>
        <p:spPr>
          <a:xfrm>
            <a:off x="8205063" y="3523777"/>
            <a:ext cx="2511707" cy="1446835"/>
          </a:xfrm>
          <a:prstGeom prst="ellipse">
            <a:avLst/>
          </a:prstGeom>
          <a:solidFill>
            <a:schemeClr val="accent4">
              <a:alpha val="23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6F7A30A-0206-4949-A76C-C2918110EBFD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Optimization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5537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6"/>
            <a:ext cx="8059933" cy="442954"/>
          </a:xfrm>
        </p:spPr>
        <p:txBody>
          <a:bodyPr>
            <a:normAutofit/>
          </a:bodyPr>
          <a:lstStyle/>
          <a:p>
            <a:r>
              <a:rPr lang="en-US" altLang="ko-KR" dirty="0"/>
              <a:t>Adam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1D3B53-36D6-4F6D-8DD3-C54089EB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7" y="2025570"/>
            <a:ext cx="8658225" cy="351472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46BFDE89-448D-4615-8783-0AA8A98E5A99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Optimization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193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Activation Functions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Weight Initialization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- Optimization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>
                <a:solidFill>
                  <a:srgbClr val="FF0000"/>
                </a:solidFill>
              </a:rPr>
              <a:t>Regularization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2A4AFEA-1A4C-4382-8E85-C33AAC3109DC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05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Regularization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935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Review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87C74E-F898-434C-8BBC-0321A5ED0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96" y="2020481"/>
            <a:ext cx="6454201" cy="3504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230F7-AD86-4AC0-9587-AE9B0932506A}"/>
              </a:ext>
            </a:extLst>
          </p:cNvPr>
          <p:cNvSpPr txBox="1"/>
          <p:nvPr/>
        </p:nvSpPr>
        <p:spPr>
          <a:xfrm>
            <a:off x="6214449" y="2551837"/>
            <a:ext cx="21470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Neural Networks</a:t>
            </a:r>
          </a:p>
          <a:p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Forward </a:t>
            </a:r>
          </a:p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Loss </a:t>
            </a:r>
          </a:p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Backpropagation</a:t>
            </a:r>
          </a:p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Update parameters</a:t>
            </a:r>
          </a:p>
          <a:p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82C0BF-5E06-4150-82A7-21FFD041A49C}"/>
              </a:ext>
            </a:extLst>
          </p:cNvPr>
          <p:cNvSpPr/>
          <p:nvPr/>
        </p:nvSpPr>
        <p:spPr>
          <a:xfrm>
            <a:off x="0" y="2020481"/>
            <a:ext cx="12310449" cy="33710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D8F8BF-E498-46C6-B073-0F7E6EAF2DA0}"/>
              </a:ext>
            </a:extLst>
          </p:cNvPr>
          <p:cNvSpPr txBox="1"/>
          <p:nvPr/>
        </p:nvSpPr>
        <p:spPr>
          <a:xfrm>
            <a:off x="3982193" y="3267902"/>
            <a:ext cx="43460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ko-KR" altLang="en-US" sz="2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원리는 알았고 이제 학습시켜보자</a:t>
            </a:r>
            <a:endParaRPr lang="en-US" altLang="ko-KR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endParaRPr lang="en-US" altLang="ko-KR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69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9"/>
    </mc:Choice>
    <mc:Fallback xmlns="">
      <p:transition spd="slow" advTm="10399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4125643" cy="581465"/>
          </a:xfrm>
        </p:spPr>
        <p:txBody>
          <a:bodyPr>
            <a:normAutofit/>
          </a:bodyPr>
          <a:lstStyle/>
          <a:p>
            <a:r>
              <a:rPr lang="en-US" altLang="ko-KR" dirty="0"/>
              <a:t>L1, L2 Regularization</a:t>
            </a:r>
          </a:p>
          <a:p>
            <a:endParaRPr lang="en-US" altLang="ko-KR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D011A04-0DDB-4B70-8D14-5209B2EA867B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05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Regularization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9A041-C1A8-4E5B-9272-E9B455A1BC6B}"/>
              </a:ext>
            </a:extLst>
          </p:cNvPr>
          <p:cNvSpPr txBox="1"/>
          <p:nvPr/>
        </p:nvSpPr>
        <p:spPr>
          <a:xfrm>
            <a:off x="3721844" y="5313229"/>
            <a:ext cx="60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L1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377501-4489-4917-A90C-C7E9B0B88A3A}"/>
              </a:ext>
            </a:extLst>
          </p:cNvPr>
          <p:cNvSpPr txBox="1"/>
          <p:nvPr/>
        </p:nvSpPr>
        <p:spPr>
          <a:xfrm>
            <a:off x="8981195" y="5387387"/>
            <a:ext cx="60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L2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99F572-D5E6-408E-AB7D-E801B24D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02" y="4193694"/>
            <a:ext cx="5037962" cy="5585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B83FC9-1E27-47FE-9A30-EF21F3BB4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78" y="4082775"/>
            <a:ext cx="4750717" cy="8637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044389-707A-4CD5-A34B-CC45AFE87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675" y="3152844"/>
            <a:ext cx="3616325" cy="5523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BC9521-F788-4321-88D8-99DEC4363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703" y="2046892"/>
            <a:ext cx="3945362" cy="159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0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4125643" cy="581465"/>
          </a:xfrm>
        </p:spPr>
        <p:txBody>
          <a:bodyPr>
            <a:normAutofit/>
          </a:bodyPr>
          <a:lstStyle/>
          <a:p>
            <a:r>
              <a:rPr lang="en-US" altLang="ko-KR" dirty="0"/>
              <a:t>L1, L2 Regularization</a:t>
            </a:r>
          </a:p>
          <a:p>
            <a:endParaRPr lang="en-US" altLang="ko-KR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D011A04-0DDB-4B70-8D14-5209B2EA867B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05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Regularization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9A041-C1A8-4E5B-9272-E9B455A1BC6B}"/>
              </a:ext>
            </a:extLst>
          </p:cNvPr>
          <p:cNvSpPr txBox="1"/>
          <p:nvPr/>
        </p:nvSpPr>
        <p:spPr>
          <a:xfrm>
            <a:off x="2795853" y="483874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L1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377501-4489-4917-A90C-C7E9B0B88A3A}"/>
              </a:ext>
            </a:extLst>
          </p:cNvPr>
          <p:cNvSpPr txBox="1"/>
          <p:nvPr/>
        </p:nvSpPr>
        <p:spPr>
          <a:xfrm>
            <a:off x="8763284" y="483874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L2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99F572-D5E6-408E-AB7D-E801B24D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90" y="3719213"/>
            <a:ext cx="6109990" cy="6774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B83FC9-1E27-47FE-9A30-EF21F3BB4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466" y="3534135"/>
            <a:ext cx="5761622" cy="10475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044389-707A-4CD5-A34B-CC45AFE87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83" y="2678363"/>
            <a:ext cx="4385843" cy="6698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15177B-CCF3-4A1E-A592-B4F887DB7072}"/>
              </a:ext>
            </a:extLst>
          </p:cNvPr>
          <p:cNvSpPr/>
          <p:nvPr/>
        </p:nvSpPr>
        <p:spPr>
          <a:xfrm>
            <a:off x="0" y="2020481"/>
            <a:ext cx="12310449" cy="33710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BA1FC8-67AF-4A38-8373-C04C8954B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2315210"/>
            <a:ext cx="6858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74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>
            <a:normAutofit/>
          </a:bodyPr>
          <a:lstStyle/>
          <a:p>
            <a:r>
              <a:rPr lang="en-US" altLang="ko-KR" dirty="0"/>
              <a:t>Dropout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7FE31C-FCFC-48CA-8EA8-84776651B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130" y="2366394"/>
            <a:ext cx="5443959" cy="31852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658450-B720-4CCB-AC35-66C3329B7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684" y="2209378"/>
            <a:ext cx="2917283" cy="30660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30E223-EB66-4518-95A4-63233FE7E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18" y="2537657"/>
            <a:ext cx="2580392" cy="256887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0BCA44A0-A2EB-4B01-A673-A9CF5AF06AAE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05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Regularization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66F4A3-2D51-4ECB-B00E-1E4B97F1F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033" y="0"/>
            <a:ext cx="4715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13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>
            <a:normAutofit/>
          </a:bodyPr>
          <a:lstStyle/>
          <a:p>
            <a:r>
              <a:rPr lang="en-US" altLang="ko-KR" dirty="0"/>
              <a:t>Dropout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7FE31C-FCFC-48CA-8EA8-84776651B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130" y="2366394"/>
            <a:ext cx="5443959" cy="31852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658450-B720-4CCB-AC35-66C3329B7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684" y="2209378"/>
            <a:ext cx="2917283" cy="30660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30E223-EB66-4518-95A4-63233FE7E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18" y="2537657"/>
            <a:ext cx="2580392" cy="256887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0BCA44A0-A2EB-4B01-A673-A9CF5AF06AAE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05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Regularization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66F4A3-2D51-4ECB-B00E-1E4B97F1F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160" y="1365820"/>
            <a:ext cx="3632840" cy="528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33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>
            <a:normAutofit/>
          </a:bodyPr>
          <a:lstStyle/>
          <a:p>
            <a:r>
              <a:rPr lang="en-US" altLang="ko-KR" dirty="0"/>
              <a:t>Dropout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7FE31C-FCFC-48CA-8EA8-84776651B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130" y="2366394"/>
            <a:ext cx="5443959" cy="31852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658450-B720-4CCB-AC35-66C3329B7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684" y="2209378"/>
            <a:ext cx="2917283" cy="30660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30E223-EB66-4518-95A4-63233FE7E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18" y="2537657"/>
            <a:ext cx="2580392" cy="256887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5B924B1-FC3B-4889-A17B-D1D3858E1C50}"/>
              </a:ext>
            </a:extLst>
          </p:cNvPr>
          <p:cNvSpPr/>
          <p:nvPr/>
        </p:nvSpPr>
        <p:spPr>
          <a:xfrm>
            <a:off x="1" y="2020481"/>
            <a:ext cx="12192000" cy="38621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학습시간 증가하지만 모델이 수렴한 후에는 일반화 능력이 좋다</a:t>
            </a:r>
            <a:r>
              <a:rPr lang="en-US" altLang="ko-KR" sz="2000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F92B8D1-C767-4685-B8D1-35567A8CD2EF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05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Regularization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699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Activation Functions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Weight Initialization / Batch normalization</a:t>
            </a:r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- Optimization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br>
              <a:rPr lang="en-US" altLang="ko-KR" dirty="0"/>
            </a:br>
            <a:r>
              <a:rPr lang="en-US" altLang="ko-KR" dirty="0"/>
              <a:t>- Regularization / l1 ,l2 , Drop out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2A4AFEA-1A4C-4382-8E85-C33AAC3109DC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05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Regularization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586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2A4AFEA-1A4C-4382-8E85-C33AAC3109DC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05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In code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49C2586-C80E-4B59-8C01-C293C6BDB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349" y="1481138"/>
            <a:ext cx="5300022" cy="4914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FC8FBB-FD11-4D0A-9C3B-F757DA51D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79737"/>
            <a:ext cx="56007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29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52883A6-17B8-437E-B1B9-F48D761C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dirty="0"/>
              <a:t>CS231n: Convolutional Neural Networks for Visual Recognition (Spring 2017)</a:t>
            </a:r>
          </a:p>
          <a:p>
            <a:pPr marL="0" indent="0">
              <a:buNone/>
            </a:pPr>
            <a:r>
              <a:rPr lang="en-US" altLang="ko-KR" sz="1200" dirty="0"/>
              <a:t>Lecture 6 | Training Neural Networks I</a:t>
            </a:r>
          </a:p>
          <a:p>
            <a:pPr marL="0" indent="0">
              <a:buNone/>
            </a:pPr>
            <a:r>
              <a:rPr lang="en-US" altLang="ko-KR" sz="1200" dirty="0">
                <a:hlinkClick r:id="rId3"/>
              </a:rPr>
              <a:t>https://www.youtube.com/watch?v=wEoyxE0GP2M&amp;list=PLC1qU-LWwrF64f4QKQT-Vg5Wr4qEE1Zxk&amp;index=7&amp;t=14s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Lecture 7 | Training Neural Networks II</a:t>
            </a:r>
          </a:p>
          <a:p>
            <a:pPr marL="0" indent="0">
              <a:buNone/>
            </a:pPr>
            <a:r>
              <a:rPr lang="en-US" altLang="ko-KR" sz="1200" dirty="0">
                <a:hlinkClick r:id="rId4"/>
              </a:rPr>
              <a:t>https://www.youtube.com/watch?v=_JB0AO7QxSA&amp;list=PLC1qU-LWwrF64f4QKQT-Vg5Wr4qEE1Zxk&amp;index=7</a:t>
            </a: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L1,L2 LOSS</a:t>
            </a:r>
          </a:p>
          <a:p>
            <a:pPr marL="0" indent="0">
              <a:buNone/>
            </a:pPr>
            <a:r>
              <a:rPr lang="en-US" altLang="ko-KR" sz="1200" dirty="0">
                <a:hlinkClick r:id="rId5"/>
              </a:rPr>
              <a:t>https://light-tree.tistory.com/125</a:t>
            </a:r>
            <a:endParaRPr lang="en-US" altLang="ko-KR" sz="12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F92B8D1-C767-4685-B8D1-35567A8CD2EF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05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Reference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942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C1F866-E0C2-484F-A982-84D6B509B379}"/>
              </a:ext>
            </a:extLst>
          </p:cNvPr>
          <p:cNvGrpSpPr/>
          <p:nvPr/>
        </p:nvGrpSpPr>
        <p:grpSpPr>
          <a:xfrm>
            <a:off x="5224428" y="621225"/>
            <a:ext cx="5768470" cy="4536217"/>
            <a:chOff x="3551175" y="366636"/>
            <a:chExt cx="4440516" cy="36207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50BF8F-79F7-462E-AD12-EA849BBEEE36}"/>
                </a:ext>
              </a:extLst>
            </p:cNvPr>
            <p:cNvSpPr/>
            <p:nvPr/>
          </p:nvSpPr>
          <p:spPr>
            <a:xfrm>
              <a:off x="3551175" y="441813"/>
              <a:ext cx="4259168" cy="3545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46BB0B2-87C8-4124-A6A0-BF8487384537}"/>
                </a:ext>
              </a:extLst>
            </p:cNvPr>
            <p:cNvGrpSpPr/>
            <p:nvPr/>
          </p:nvGrpSpPr>
          <p:grpSpPr>
            <a:xfrm>
              <a:off x="5299700" y="483518"/>
              <a:ext cx="2448272" cy="3475680"/>
              <a:chOff x="2275364" y="915566"/>
              <a:chExt cx="2448272" cy="347568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307D54D-FD08-4597-9AAC-3DF999081C01}"/>
                  </a:ext>
                </a:extLst>
              </p:cNvPr>
              <p:cNvSpPr/>
              <p:nvPr/>
            </p:nvSpPr>
            <p:spPr>
              <a:xfrm>
                <a:off x="2275364" y="915566"/>
                <a:ext cx="2448272" cy="223224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23" name="사다리꼴 22">
                <a:extLst>
                  <a:ext uri="{FF2B5EF4-FFF2-40B4-BE49-F238E27FC236}">
                    <a16:creationId xmlns:a16="http://schemas.microsoft.com/office/drawing/2014/main" id="{FA5539A5-C038-48F3-9AC2-5820D108A092}"/>
                  </a:ext>
                </a:extLst>
              </p:cNvPr>
              <p:cNvSpPr/>
              <p:nvPr/>
            </p:nvSpPr>
            <p:spPr>
              <a:xfrm rot="11700000">
                <a:off x="3841153" y="3023094"/>
                <a:ext cx="720080" cy="1368152"/>
              </a:xfrm>
              <a:prstGeom prst="trapezoid">
                <a:avLst>
                  <a:gd name="adj" fmla="val 3604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D8231365-F64C-46C1-8F75-820775EFA1EB}"/>
                </a:ext>
              </a:extLst>
            </p:cNvPr>
            <p:cNvSpPr txBox="1">
              <a:spLocks/>
            </p:cNvSpPr>
            <p:nvPr/>
          </p:nvSpPr>
          <p:spPr>
            <a:xfrm>
              <a:off x="5388635" y="366636"/>
              <a:ext cx="2603056" cy="11025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8000" spc="-3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Q &amp; A</a:t>
              </a:r>
              <a:endParaRPr lang="ko-KR" altLang="en-US" sz="8000" spc="-3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996C020A-B6A4-4E0B-8F33-D6710800837B}"/>
                </a:ext>
              </a:extLst>
            </p:cNvPr>
            <p:cNvSpPr txBox="1">
              <a:spLocks/>
            </p:cNvSpPr>
            <p:nvPr/>
          </p:nvSpPr>
          <p:spPr>
            <a:xfrm>
              <a:off x="3551175" y="3591404"/>
              <a:ext cx="3238128" cy="345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800" spc="-1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들어주셔서 감사합니다</a:t>
              </a:r>
              <a:r>
                <a:rPr lang="en-US" altLang="ko-KR" sz="2800" spc="-1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</a:t>
              </a:r>
              <a:endParaRPr lang="ko-KR" altLang="en-US" sz="2800" spc="-1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157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Review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0947FB-6809-4733-8B41-62274FFA1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63" y="2092851"/>
            <a:ext cx="6953936" cy="404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121"/>
    </mc:Choice>
    <mc:Fallback xmlns="">
      <p:transition spd="slow" advTm="14212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F84B8BCE-D08E-4808-B7A8-A3B3155E0C90}"/>
              </a:ext>
            </a:extLst>
          </p:cNvPr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78C6F52-6F77-4831-BC0D-EC58C3AB448D}"/>
              </a:ext>
            </a:extLst>
          </p:cNvPr>
          <p:cNvSpPr/>
          <p:nvPr/>
        </p:nvSpPr>
        <p:spPr>
          <a:xfrm rot="5400000">
            <a:off x="-1806802" y="3466241"/>
            <a:ext cx="63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Contents</a:t>
            </a:r>
            <a:endParaRPr lang="ko-KR" altLang="en-US" sz="8000" spc="6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67A160E-DCA7-49A9-88A6-49DAC13F3B4C}"/>
              </a:ext>
            </a:extLst>
          </p:cNvPr>
          <p:cNvGrpSpPr/>
          <p:nvPr/>
        </p:nvGrpSpPr>
        <p:grpSpPr>
          <a:xfrm>
            <a:off x="3326160" y="1472615"/>
            <a:ext cx="8865840" cy="4420770"/>
            <a:chOff x="2929920" y="1588790"/>
            <a:chExt cx="9262080" cy="442077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281D24A-4D8F-44B9-ACFB-4495BCABF5AE}"/>
                </a:ext>
              </a:extLst>
            </p:cNvPr>
            <p:cNvCxnSpPr>
              <a:cxnSpLocks/>
            </p:cNvCxnSpPr>
            <p:nvPr/>
          </p:nvCxnSpPr>
          <p:spPr>
            <a:xfrm>
              <a:off x="2929920" y="1588790"/>
              <a:ext cx="9262080" cy="0"/>
            </a:xfrm>
            <a:prstGeom prst="line">
              <a:avLst/>
            </a:prstGeom>
            <a:ln w="635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02BC670-7D5C-46E1-BB3B-7122ACEA5ECA}"/>
                </a:ext>
              </a:extLst>
            </p:cNvPr>
            <p:cNvGrpSpPr/>
            <p:nvPr/>
          </p:nvGrpSpPr>
          <p:grpSpPr>
            <a:xfrm>
              <a:off x="2929920" y="1784494"/>
              <a:ext cx="9262080" cy="704706"/>
              <a:chOff x="2411760" y="1347614"/>
              <a:chExt cx="9780240" cy="704706"/>
            </a:xfrm>
          </p:grpSpPr>
          <p:sp>
            <p:nvSpPr>
              <p:cNvPr id="9" name="제목 1">
                <a:extLst>
                  <a:ext uri="{FF2B5EF4-FFF2-40B4-BE49-F238E27FC236}">
                    <a16:creationId xmlns:a16="http://schemas.microsoft.com/office/drawing/2014/main" id="{44A2FBF2-6092-4CB2-8171-187381948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01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Review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BACCA40-37BF-4D6D-8755-E6FA739B6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6D52862-8BED-4B68-8FDF-6A99084D37F9}"/>
                </a:ext>
              </a:extLst>
            </p:cNvPr>
            <p:cNvGrpSpPr/>
            <p:nvPr/>
          </p:nvGrpSpPr>
          <p:grpSpPr>
            <a:xfrm>
              <a:off x="2929920" y="2664584"/>
              <a:ext cx="9262080" cy="704706"/>
              <a:chOff x="2411760" y="1347614"/>
              <a:chExt cx="9780240" cy="704706"/>
            </a:xfrm>
          </p:grpSpPr>
          <p:sp>
            <p:nvSpPr>
              <p:cNvPr id="47" name="제목 1">
                <a:extLst>
                  <a:ext uri="{FF2B5EF4-FFF2-40B4-BE49-F238E27FC236}">
                    <a16:creationId xmlns:a16="http://schemas.microsoft.com/office/drawing/2014/main" id="{7A5C544E-43CC-4D28-A824-52BD8E4645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1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02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Activation Function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0F14E9BF-2023-4CC2-8B3B-4D3412F8D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90BA534-3615-433E-9FEE-51361DD55D2A}"/>
                </a:ext>
              </a:extLst>
            </p:cNvPr>
            <p:cNvGrpSpPr/>
            <p:nvPr/>
          </p:nvGrpSpPr>
          <p:grpSpPr>
            <a:xfrm>
              <a:off x="2929920" y="3544674"/>
              <a:ext cx="9262080" cy="704706"/>
              <a:chOff x="2411760" y="1347614"/>
              <a:chExt cx="9780240" cy="704706"/>
            </a:xfrm>
          </p:grpSpPr>
          <p:sp>
            <p:nvSpPr>
              <p:cNvPr id="50" name="제목 1">
                <a:extLst>
                  <a:ext uri="{FF2B5EF4-FFF2-40B4-BE49-F238E27FC236}">
                    <a16:creationId xmlns:a16="http://schemas.microsoft.com/office/drawing/2014/main" id="{1A7530AE-9758-4C4A-A159-87D760396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03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Weight Initialization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494FE288-FAAD-43D9-8AC1-7D319C65D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C6B1281-EA45-4694-88A8-FDC1F6E1CE2D}"/>
                </a:ext>
              </a:extLst>
            </p:cNvPr>
            <p:cNvGrpSpPr/>
            <p:nvPr/>
          </p:nvGrpSpPr>
          <p:grpSpPr>
            <a:xfrm>
              <a:off x="2929920" y="4424764"/>
              <a:ext cx="9262080" cy="704706"/>
              <a:chOff x="2411760" y="1347614"/>
              <a:chExt cx="9780240" cy="704706"/>
            </a:xfrm>
          </p:grpSpPr>
          <p:sp>
            <p:nvSpPr>
              <p:cNvPr id="53" name="제목 1">
                <a:extLst>
                  <a:ext uri="{FF2B5EF4-FFF2-40B4-BE49-F238E27FC236}">
                    <a16:creationId xmlns:a16="http://schemas.microsoft.com/office/drawing/2014/main" id="{FADE99C0-471E-4EA4-9B0F-AD95B8DEB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04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Optimization</a:t>
                </a:r>
                <a:endPara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EEF71443-2C50-4C95-8F67-D1353A25E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FDA6D94-2B6C-4CCE-BD60-3AEF6433E19E}"/>
                </a:ext>
              </a:extLst>
            </p:cNvPr>
            <p:cNvGrpSpPr/>
            <p:nvPr/>
          </p:nvGrpSpPr>
          <p:grpSpPr>
            <a:xfrm>
              <a:off x="2929920" y="5304854"/>
              <a:ext cx="9262080" cy="704706"/>
              <a:chOff x="2411760" y="1347614"/>
              <a:chExt cx="9780240" cy="704706"/>
            </a:xfrm>
          </p:grpSpPr>
          <p:sp>
            <p:nvSpPr>
              <p:cNvPr id="56" name="제목 1">
                <a:extLst>
                  <a:ext uri="{FF2B5EF4-FFF2-40B4-BE49-F238E27FC236}">
                    <a16:creationId xmlns:a16="http://schemas.microsoft.com/office/drawing/2014/main" id="{E7EABD95-D438-45CC-8A1D-26A5C9669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05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Regularization</a:t>
                </a:r>
                <a:endPara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5B321D63-5306-4613-A49F-4909F6CA0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531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71"/>
    </mc:Choice>
    <mc:Fallback xmlns="">
      <p:transition spd="slow" advTm="4247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Set up for NN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230F7-AD86-4AC0-9587-AE9B0932506A}"/>
              </a:ext>
            </a:extLst>
          </p:cNvPr>
          <p:cNvSpPr txBox="1"/>
          <p:nvPr/>
        </p:nvSpPr>
        <p:spPr>
          <a:xfrm>
            <a:off x="315661" y="1932077"/>
            <a:ext cx="3170868" cy="4520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</a:t>
            </a:r>
            <a:r>
              <a:rPr lang="en-US" altLang="ko-KR" sz="24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Activation Functions</a:t>
            </a:r>
          </a:p>
          <a:p>
            <a:endParaRPr lang="en-US" altLang="ko-KR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2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Weight Initialization</a:t>
            </a:r>
          </a:p>
          <a:p>
            <a:endParaRPr lang="en-US" altLang="ko-KR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altLang="ko-KR" sz="24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Optimization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endParaRPr lang="en-US" altLang="ko-KR" sz="2400" dirty="0">
              <a:solidFill>
                <a:prstClr val="black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altLang="ko-KR" sz="2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Regularization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endParaRPr lang="en-US" altLang="ko-KR" sz="2400" dirty="0">
              <a:solidFill>
                <a:srgbClr val="FF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4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2"/>
    </mc:Choice>
    <mc:Fallback xmlns="">
      <p:transition spd="slow" advTm="55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8C65B3-2CCE-46CB-86FC-FC1DFC4A3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7" y="1582615"/>
            <a:ext cx="3781490" cy="479865"/>
          </a:xfrm>
        </p:spPr>
        <p:txBody>
          <a:bodyPr/>
          <a:lstStyle/>
          <a:p>
            <a:r>
              <a:rPr lang="en-US" altLang="ko-KR" dirty="0"/>
              <a:t>Activation functions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F3C3F6B-637B-4DC4-AF87-DF0DEC29A3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Activation Functions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515102-BB04-47F6-A62D-43CC15C7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720" y="2370089"/>
            <a:ext cx="6891972" cy="36244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240741A-2691-44A5-8B99-66AF283A7F86}"/>
              </a:ext>
            </a:extLst>
          </p:cNvPr>
          <p:cNvSpPr/>
          <p:nvPr/>
        </p:nvSpPr>
        <p:spPr>
          <a:xfrm>
            <a:off x="4439920" y="2062480"/>
            <a:ext cx="345440" cy="3688080"/>
          </a:xfrm>
          <a:prstGeom prst="rect">
            <a:avLst/>
          </a:prstGeom>
          <a:solidFill>
            <a:schemeClr val="accent4">
              <a:alpha val="47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18AFD-5081-4B0B-82F0-7359D6A9F4C6}"/>
              </a:ext>
            </a:extLst>
          </p:cNvPr>
          <p:cNvSpPr txBox="1"/>
          <p:nvPr/>
        </p:nvSpPr>
        <p:spPr>
          <a:xfrm>
            <a:off x="2358602" y="5642670"/>
            <a:ext cx="8108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2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Input -&gt; FC1 -&gt; </a:t>
            </a:r>
            <a:r>
              <a:rPr lang="en-US" altLang="ko-KR" sz="2400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AF</a:t>
            </a:r>
            <a:r>
              <a:rPr lang="en-US" altLang="ko-KR" sz="2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-&gt; FC2 -&gt; CF-&gt; OUPUT</a:t>
            </a:r>
          </a:p>
        </p:txBody>
      </p:sp>
    </p:spTree>
    <p:extLst>
      <p:ext uri="{BB962C8B-B14F-4D97-AF65-F5344CB8AC3E}">
        <p14:creationId xmlns:p14="http://schemas.microsoft.com/office/powerpoint/2010/main" val="425753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910"/>
    </mc:Choice>
    <mc:Fallback xmlns="">
      <p:transition spd="slow" advTm="8291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01D647-42D1-4EC0-AEB5-E005D792D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7" y="1582615"/>
            <a:ext cx="4857936" cy="755471"/>
          </a:xfrm>
        </p:spPr>
        <p:txBody>
          <a:bodyPr/>
          <a:lstStyle/>
          <a:p>
            <a:r>
              <a:rPr lang="en-US" altLang="ko-KR" dirty="0"/>
              <a:t>Activation functions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623C3A-E5F6-4B13-92EA-76DEAF3F3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40" y="2581699"/>
            <a:ext cx="3152775" cy="2733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42B1A7-AC6D-42D5-B05D-ECCD5E568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015" y="2570125"/>
            <a:ext cx="8326881" cy="2598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7D1EF3-E955-4D2C-A573-E1A95FD4A639}"/>
              </a:ext>
            </a:extLst>
          </p:cNvPr>
          <p:cNvSpPr txBox="1"/>
          <p:nvPr/>
        </p:nvSpPr>
        <p:spPr>
          <a:xfrm>
            <a:off x="9022080" y="4722552"/>
            <a:ext cx="4421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If x=-10 ?</a:t>
            </a:r>
          </a:p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If x=0 ? </a:t>
            </a:r>
          </a:p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If x=10 ?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F724AA-3E25-46D7-B078-7A1A1989E4D5}"/>
              </a:ext>
            </a:extLst>
          </p:cNvPr>
          <p:cNvGrpSpPr/>
          <p:nvPr/>
        </p:nvGrpSpPr>
        <p:grpSpPr>
          <a:xfrm>
            <a:off x="8743548" y="2945241"/>
            <a:ext cx="2986012" cy="1554480"/>
            <a:chOff x="8800344" y="2570480"/>
            <a:chExt cx="2986012" cy="155448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2009E38-FD19-43A6-8F5F-3C9756B41D4D}"/>
                </a:ext>
              </a:extLst>
            </p:cNvPr>
            <p:cNvCxnSpPr>
              <a:cxnSpLocks/>
            </p:cNvCxnSpPr>
            <p:nvPr/>
          </p:nvCxnSpPr>
          <p:spPr>
            <a:xfrm>
              <a:off x="10635169" y="2570480"/>
              <a:ext cx="1151187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43C635E-7DFD-462D-959F-098772A97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1740" y="2900275"/>
              <a:ext cx="523429" cy="104367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C5427DE-13D5-41D8-9102-1746108EB0AC}"/>
                </a:ext>
              </a:extLst>
            </p:cNvPr>
            <p:cNvCxnSpPr>
              <a:cxnSpLocks/>
            </p:cNvCxnSpPr>
            <p:nvPr/>
          </p:nvCxnSpPr>
          <p:spPr>
            <a:xfrm>
              <a:off x="8800344" y="4124960"/>
              <a:ext cx="10446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5E3A2467-1C28-40D4-9E2B-4A98AB6A4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51" y="5160664"/>
            <a:ext cx="2924964" cy="598633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98ED95F5-CD08-4BC6-A9C1-80C064AE5DB2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Activation Functions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50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216"/>
    </mc:Choice>
    <mc:Fallback xmlns="">
      <p:transition spd="slow" advTm="158216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607</Words>
  <Application>Microsoft Office PowerPoint</Application>
  <PresentationFormat>와이드스크린</PresentationFormat>
  <Paragraphs>260</Paragraphs>
  <Slides>48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2" baseType="lpstr">
      <vt:lpstr>맑은 고딕</vt:lpstr>
      <vt:lpstr>Arial</vt:lpstr>
      <vt:lpstr>12롯데마트드림Bold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JS J</dc:creator>
  <cp:lastModifiedBy>sora</cp:lastModifiedBy>
  <cp:revision>132</cp:revision>
  <dcterms:created xsi:type="dcterms:W3CDTF">2017-07-26T09:20:04Z</dcterms:created>
  <dcterms:modified xsi:type="dcterms:W3CDTF">2019-08-27T10:19:01Z</dcterms:modified>
</cp:coreProperties>
</file>